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9" r:id="rId1"/>
  </p:sldMasterIdLst>
  <p:notesMasterIdLst>
    <p:notesMasterId r:id="rId16"/>
  </p:notesMasterIdLst>
  <p:sldIdLst>
    <p:sldId id="2329" r:id="rId2"/>
    <p:sldId id="3941" r:id="rId3"/>
    <p:sldId id="4029" r:id="rId4"/>
    <p:sldId id="4036" r:id="rId5"/>
    <p:sldId id="4045" r:id="rId6"/>
    <p:sldId id="4046" r:id="rId7"/>
    <p:sldId id="4047" r:id="rId8"/>
    <p:sldId id="4048" r:id="rId9"/>
    <p:sldId id="4037" r:id="rId10"/>
    <p:sldId id="4038" r:id="rId11"/>
    <p:sldId id="4049" r:id="rId12"/>
    <p:sldId id="4044" r:id="rId13"/>
    <p:sldId id="4050" r:id="rId14"/>
    <p:sldId id="3996" r:id="rId15"/>
  </p:sldIdLst>
  <p:sldSz cx="12192000" cy="6858000"/>
  <p:notesSz cx="6858000" cy="9144000"/>
  <p:embeddedFontLst>
    <p:embeddedFont>
      <p:font typeface="Noto Sans KR Medium" panose="020B0600000101010101" charset="-127"/>
      <p:regular r:id="rId17"/>
    </p:embeddedFont>
    <p:embeddedFont>
      <p:font typeface="Pretendard ExtraBold" panose="020B0600000101010101" charset="-127"/>
      <p:bold r:id="rId18"/>
    </p:embeddedFont>
    <p:embeddedFont>
      <p:font typeface="맑은 고딕" panose="020B0503020000020004" pitchFamily="50" charset="-127"/>
      <p:regular r:id="rId19"/>
      <p:bold r:id="rId20"/>
    </p:embeddedFont>
    <p:embeddedFont>
      <p:font typeface="배달의민족 주아" panose="02020603020101020101" pitchFamily="18" charset="-127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Roboto Black" panose="02000000000000000000" pitchFamily="2" charset="0"/>
      <p:bold r:id="rId30"/>
      <p:boldItalic r:id="rId31"/>
    </p:embeddedFont>
    <p:embeddedFont>
      <p:font typeface="Roboto Light" panose="02000000000000000000" pitchFamily="2" charset="0"/>
      <p:regular r:id="rId32"/>
      <p:italic r:id="rId33"/>
    </p:embeddedFont>
    <p:embeddedFont>
      <p:font typeface="Roboto Medium" panose="02000000000000000000" pitchFamily="2" charset="0"/>
      <p:regular r:id="rId34"/>
      <p:italic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5050"/>
    <a:srgbClr val="0000FF"/>
    <a:srgbClr val="000066"/>
    <a:srgbClr val="1E0050"/>
    <a:srgbClr val="3A4517"/>
    <a:srgbClr val="384216"/>
    <a:srgbClr val="174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7" autoAdjust="0"/>
    <p:restoredTop sz="90000" autoAdjust="0"/>
  </p:normalViewPr>
  <p:slideViewPr>
    <p:cSldViewPr snapToGrid="0">
      <p:cViewPr varScale="1">
        <p:scale>
          <a:sx n="99" d="100"/>
          <a:sy n="99" d="100"/>
        </p:scale>
        <p:origin x="60" y="90"/>
      </p:cViewPr>
      <p:guideLst>
        <p:guide orient="horz" pos="404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4" d="100"/>
          <a:sy n="114" d="100"/>
        </p:scale>
        <p:origin x="3756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24542D3B-E243-40E7-A8F7-BEF6A31740A3}" type="datetimeFigureOut">
              <a:rPr lang="ko-KR" altLang="en-US" smtClean="0"/>
              <a:pPr/>
              <a:t>2024-08-13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37D2CF7-406A-4368-89C1-C4212AF0FAA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05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FC40D-6FB9-1648-B027-EAD4E7DC4F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535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8067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5604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8513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5030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0559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FC40D-6FB9-1648-B027-EAD4E7DC4F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57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0420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8918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3778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7732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3460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4838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7907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1"/>
          <p:cNvSpPr>
            <a:spLocks noGrp="1"/>
          </p:cNvSpPr>
          <p:nvPr>
            <p:ph type="pic" sz="quarter" idx="32"/>
          </p:nvPr>
        </p:nvSpPr>
        <p:spPr>
          <a:xfrm>
            <a:off x="839760" y="0"/>
            <a:ext cx="11352241" cy="6858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991811" y="5336991"/>
            <a:ext cx="3564164" cy="252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1800" b="0" i="0" spc="3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dirty="0"/>
              <a:t>Presentation template</a:t>
            </a:r>
            <a:endParaRPr lang="ru-RU" dirty="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919809" y="4256996"/>
            <a:ext cx="4896225" cy="862907"/>
          </a:xfrm>
          <a:prstGeom prst="rect">
            <a:avLst/>
          </a:prstGeom>
        </p:spPr>
        <p:txBody>
          <a:bodyPr/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7000" b="0" i="0" kern="1200" baseline="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sz="7000" b="0" i="0" dirty="0">
                <a:latin typeface="Roboto" charset="0"/>
                <a:ea typeface="Roboto" charset="0"/>
                <a:cs typeface="Roboto" charset="0"/>
              </a:rPr>
              <a:t>Name</a:t>
            </a:r>
            <a:endParaRPr lang="ru-RU" sz="7000" b="0" i="0" dirty="0"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1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25338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16723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061007"/>
            <a:ext cx="4461989" cy="3995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729013"/>
            <a:ext cx="2095851" cy="323998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7977688-07B8-9C4C-8A1C-54057797F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8265A5-19CC-E741-81B9-934547F17E1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99049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039644" y="2205008"/>
            <a:ext cx="3046171" cy="465299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081842" y="4572000"/>
            <a:ext cx="6110159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816034" y="2205005"/>
            <a:ext cx="4317983" cy="176399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3525797" y="2648316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6816034" y="4934316"/>
            <a:ext cx="4317983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491055" y="2570639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50655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4558656"/>
            <a:ext cx="3028709" cy="22993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21239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628295B-ADEA-3B41-BF15-DAAB52D10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AEAB3C7-0D27-3148-83A1-F3B61742616D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030153" y="4558656"/>
            <a:ext cx="3092288" cy="2299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3852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3030153" y="4558653"/>
            <a:ext cx="3092288" cy="22993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2258984"/>
            <a:ext cx="3028709" cy="4599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8"/>
            <a:ext cx="4561307" cy="227265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2641640"/>
            <a:ext cx="2095851" cy="3847371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6115913" y="2258984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572937" y="2641641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5D17C26-CD07-1945-92E4-0E9501D23E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E925BA-335C-7348-9973-F5C618B711DC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0449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6023998" y="2287976"/>
            <a:ext cx="6156519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9C815C2-FFD2-0A4D-B8A0-E71E7CB00D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9C8089-FD81-9B4F-A65C-63FE8C4EC9E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71567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" y="2287976"/>
            <a:ext cx="2999857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Рисунок 21"/>
          <p:cNvSpPr>
            <a:spLocks noGrp="1"/>
          </p:cNvSpPr>
          <p:nvPr>
            <p:ph type="pic" sz="quarter" idx="38"/>
          </p:nvPr>
        </p:nvSpPr>
        <p:spPr>
          <a:xfrm>
            <a:off x="2999860" y="2287976"/>
            <a:ext cx="3168145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744029" y="2287977"/>
            <a:ext cx="4356200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338123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985" y="2287976"/>
            <a:ext cx="277231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559792" y="2817004"/>
            <a:ext cx="9540439" cy="323998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8"/>
          </p:nvPr>
        </p:nvSpPr>
        <p:spPr>
          <a:xfrm>
            <a:off x="3837683" y="2287976"/>
            <a:ext cx="2781496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Рисунок 21"/>
          <p:cNvSpPr>
            <a:spLocks noGrp="1"/>
          </p:cNvSpPr>
          <p:nvPr>
            <p:ph type="pic" sz="quarter" idx="40"/>
          </p:nvPr>
        </p:nvSpPr>
        <p:spPr>
          <a:xfrm>
            <a:off x="9409858" y="2287976"/>
            <a:ext cx="276313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C81BA1E-7B26-7840-9EF7-83336713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80ABCB-3B95-444F-84D2-78DFECA75470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24777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663916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5"/>
          </p:nvPr>
        </p:nvSpPr>
        <p:spPr>
          <a:xfrm>
            <a:off x="6270785" y="2306614"/>
            <a:ext cx="2567433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8834746" y="2306614"/>
            <a:ext cx="2589500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047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0BA6C90-2AE4-244C-959F-23B3EF63D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75F3BCA-6352-1047-A349-4EEBB339BFF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274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9843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3972732" y="2332783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3972732" y="4562767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9372980" y="2493006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9" hasCustomPrompt="1"/>
          </p:nvPr>
        </p:nvSpPr>
        <p:spPr>
          <a:xfrm>
            <a:off x="9372980" y="4630298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06C4B5D-4619-864E-8531-0858D13C1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C54C2F-4D44-334A-9975-AA174670BE0A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4" name="Рисунок 21">
            <a:extLst>
              <a:ext uri="{FF2B5EF4-FFF2-40B4-BE49-F238E27FC236}">
                <a16:creationId xmlns:a16="http://schemas.microsoft.com/office/drawing/2014/main" id="{E5BB6F40-8487-3442-8783-C2EA7A4111A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057048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>
            <a:extLst>
              <a:ext uri="{FF2B5EF4-FFF2-40B4-BE49-F238E27FC236}">
                <a16:creationId xmlns:a16="http://schemas.microsoft.com/office/drawing/2014/main" id="{07321379-EEA4-2E4E-BD78-84DBE7E19ED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057048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AE1C47D9-CD94-2549-B905-C1D1C086E5A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492019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>
            <a:extLst>
              <a:ext uri="{FF2B5EF4-FFF2-40B4-BE49-F238E27FC236}">
                <a16:creationId xmlns:a16="http://schemas.microsoft.com/office/drawing/2014/main" id="{70A316D7-001F-9249-AC0A-045D90EC859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492019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65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1224492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quarter" idx="46" hasCustomPrompt="1"/>
          </p:nvPr>
        </p:nvSpPr>
        <p:spPr>
          <a:xfrm>
            <a:off x="6402779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3813636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8" hasCustomPrompt="1"/>
          </p:nvPr>
        </p:nvSpPr>
        <p:spPr>
          <a:xfrm>
            <a:off x="8991923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1" name="Рисунок 21">
            <a:extLst>
              <a:ext uri="{FF2B5EF4-FFF2-40B4-BE49-F238E27FC236}">
                <a16:creationId xmlns:a16="http://schemas.microsoft.com/office/drawing/2014/main" id="{2B14CA52-82DF-B841-881C-B7DA04792B1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663916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2" name="Рисунок 21">
            <a:extLst>
              <a:ext uri="{FF2B5EF4-FFF2-40B4-BE49-F238E27FC236}">
                <a16:creationId xmlns:a16="http://schemas.microsoft.com/office/drawing/2014/main" id="{23E9E9CE-DE08-5646-B1DA-9A9E4E7A270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70785" y="3572999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3" name="Рисунок 21">
            <a:extLst>
              <a:ext uri="{FF2B5EF4-FFF2-40B4-BE49-F238E27FC236}">
                <a16:creationId xmlns:a16="http://schemas.microsoft.com/office/drawing/2014/main" id="{8BA97521-4C7E-4847-BE21-CE938F84CF9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834746" y="3572999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4" name="Рисунок 21">
            <a:extLst>
              <a:ext uri="{FF2B5EF4-FFF2-40B4-BE49-F238E27FC236}">
                <a16:creationId xmlns:a16="http://schemas.microsoft.com/office/drawing/2014/main" id="{43CD3B86-D01C-4E42-B39A-1CD707DFC6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57047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5" name="Рисунок 21">
            <a:extLst>
              <a:ext uri="{FF2B5EF4-FFF2-40B4-BE49-F238E27FC236}">
                <a16:creationId xmlns:a16="http://schemas.microsoft.com/office/drawing/2014/main" id="{32FCF177-B664-284B-843E-6B43FB3B147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59216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6" name="Рисунок 21">
            <a:extLst>
              <a:ext uri="{FF2B5EF4-FFF2-40B4-BE49-F238E27FC236}">
                <a16:creationId xmlns:a16="http://schemas.microsoft.com/office/drawing/2014/main" id="{37841CBC-D555-1642-A90F-1955CBF9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266086" y="513013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7" name="Рисунок 21">
            <a:extLst>
              <a:ext uri="{FF2B5EF4-FFF2-40B4-BE49-F238E27FC236}">
                <a16:creationId xmlns:a16="http://schemas.microsoft.com/office/drawing/2014/main" id="{C4CAD19E-F952-0741-A971-1728A4A35D87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830046" y="513013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8" name="Рисунок 21">
            <a:extLst>
              <a:ext uri="{FF2B5EF4-FFF2-40B4-BE49-F238E27FC236}">
                <a16:creationId xmlns:a16="http://schemas.microsoft.com/office/drawing/2014/main" id="{9FBAF411-43E3-254F-AA83-4EBBDB76ADC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52348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275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1"/>
          </p:nvPr>
        </p:nvSpPr>
        <p:spPr>
          <a:xfrm>
            <a:off x="6124473" y="4572001"/>
            <a:ext cx="302021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2" name="Рисунок 21"/>
          <p:cNvSpPr>
            <a:spLocks noGrp="1"/>
          </p:cNvSpPr>
          <p:nvPr>
            <p:ph type="pic" sz="quarter" idx="32"/>
          </p:nvPr>
        </p:nvSpPr>
        <p:spPr>
          <a:xfrm>
            <a:off x="9137207" y="4572001"/>
            <a:ext cx="304617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3" name="Рисунок 21"/>
          <p:cNvSpPr>
            <a:spLocks noGrp="1"/>
          </p:cNvSpPr>
          <p:nvPr>
            <p:ph type="pic" sz="quarter" idx="33"/>
          </p:nvPr>
        </p:nvSpPr>
        <p:spPr>
          <a:xfrm>
            <a:off x="-4830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8CE3484-4DF2-7D44-8F15-024680D0CD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59DC4-E779-A840-9CA0-9A7E03005C9B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78203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2291338"/>
            <a:ext cx="3072131" cy="456132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2837" y="2291338"/>
            <a:ext cx="3072131" cy="456666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486177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35165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622944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D6042FF-8AF2-9240-A692-35AECBA16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878B6A-794A-B640-BB23-CD57342EDFB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330274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999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ba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5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B94CEA0-8D68-496E-9090-C406E40B91E7}"/>
              </a:ext>
            </a:extLst>
          </p:cNvPr>
          <p:cNvSpPr/>
          <p:nvPr userDrawn="1"/>
        </p:nvSpPr>
        <p:spPr>
          <a:xfrm>
            <a:off x="487682" y="457202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1351" dirty="0">
              <a:latin typeface="Roboto" panose="02000000000000000000" pitchFamily="2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C7A6988-0536-4DB2-8B1E-4B47A994A0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7399" y="457202"/>
            <a:ext cx="7106919" cy="594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>
                <a:latin typeface="Roboto" panose="02000000000000000000" pitchFamily="2" charset="0"/>
              </a:defRPr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266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46E2864-4EB0-F44C-84E2-4D409B77E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F3FDC7-6BDC-B947-A5FE-24BBDF06E25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4482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3E5CF9D-94CD-264C-A198-0D44B6997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4C87A8-D177-E149-A931-FACB3CAD2C7F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25103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8647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13947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 flipV="1">
            <a:off x="0" y="0"/>
            <a:ext cx="12192000" cy="2205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4295917" y="2781004"/>
            <a:ext cx="6840315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95917" y="837012"/>
            <a:ext cx="6840315" cy="1223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127772" y="837012"/>
            <a:ext cx="2491555" cy="5194048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5D700-FA55-452F-A7B4-F56036F04B21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맑은 고딕" panose="020B0503020000020004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8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3033001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915407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3496847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5306120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1953008"/>
            <a:ext cx="4460428" cy="89999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7852481-77C3-FA48-A033-516507B49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FDF5F6-25CB-E342-93E6-93D54848D1C5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8964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2"/>
          </p:nvPr>
        </p:nvSpPr>
        <p:spPr>
          <a:xfrm>
            <a:off x="6908559" y="405015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760993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258300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476099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405015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2583004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30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18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12192000" cy="220500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647888" y="2781004"/>
            <a:ext cx="7488344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781004"/>
            <a:ext cx="2229887" cy="327598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00FB7-0148-4D2D-BF21-D5E653448BDE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12192000" cy="411299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057984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205006"/>
            <a:ext cx="3957967" cy="133199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3672627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287271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8901913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8A2EF-2B4E-4713-A097-F4CFF55C4CD4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1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05006"/>
            <a:ext cx="7344339" cy="3851983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37206" y="2205006"/>
            <a:ext cx="3046172" cy="4642316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78C6362-F05E-0643-8241-6D56797AA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1D75FB-7778-8249-8FA6-B16CEF01EB27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18027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171FB1-B2AF-421E-82D6-5659ACF2EED8}"/>
              </a:ext>
            </a:extLst>
          </p:cNvPr>
          <p:cNvSpPr txBox="1"/>
          <p:nvPr userDrawn="1"/>
        </p:nvSpPr>
        <p:spPr>
          <a:xfrm>
            <a:off x="11543971" y="6388371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685" r:id="rId28"/>
    <p:sldLayoutId id="2147483686" r:id="rId29"/>
    <p:sldLayoutId id="2147483687" r:id="rId30"/>
    <p:sldLayoutId id="2147483688" r:id="rId31"/>
  </p:sldLayoutIdLst>
  <p:hf hdr="0" ftr="0" dt="0"/>
  <p:txStyles>
    <p:titleStyle>
      <a:lvl1pPr algn="ctr" defTabSz="1219231" rtl="0" eaLnBrk="1" latinLnBrk="0" hangingPunct="1">
        <a:spcBef>
          <a:spcPct val="0"/>
        </a:spcBef>
        <a:buNone/>
        <a:defRPr sz="5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11" indent="-457211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1" kern="1200">
          <a:solidFill>
            <a:schemeClr val="tx1"/>
          </a:solidFill>
          <a:latin typeface="+mn-lt"/>
          <a:ea typeface="+mn-ea"/>
          <a:cs typeface="+mn-cs"/>
        </a:defRPr>
      </a:lvl1pPr>
      <a:lvl2pPr marL="990625" indent="-381009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1" kern="1200">
          <a:solidFill>
            <a:schemeClr val="tx1"/>
          </a:solidFill>
          <a:latin typeface="+mn-lt"/>
          <a:ea typeface="+mn-ea"/>
          <a:cs typeface="+mn-cs"/>
        </a:defRPr>
      </a:lvl2pPr>
      <a:lvl3pPr marL="1524038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53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1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»"/>
        <a:defRPr sz="2651" kern="1200">
          <a:solidFill>
            <a:schemeClr val="tx1"/>
          </a:solidFill>
          <a:latin typeface="+mn-lt"/>
          <a:ea typeface="+mn-ea"/>
          <a:cs typeface="+mn-cs"/>
        </a:defRPr>
      </a:lvl5pPr>
      <a:lvl6pPr marL="335288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6pPr>
      <a:lvl7pPr marL="3962500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7pPr>
      <a:lvl8pPr marL="457211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8pPr>
      <a:lvl9pPr marL="518172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15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4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6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7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307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92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DFB3F7-7898-2B97-8B60-DAEDEB7CDE6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5AF8AA99-599A-B8F1-32DA-4551A70C4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793" r="27301"/>
          <a:stretch/>
        </p:blipFill>
        <p:spPr>
          <a:xfrm rot="10800000" flipH="1">
            <a:off x="0" y="62125"/>
            <a:ext cx="12192000" cy="676161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3C3DE968-EEA3-EB72-7E11-CEF1DD8F5BC9}"/>
              </a:ext>
            </a:extLst>
          </p:cNvPr>
          <p:cNvSpPr/>
          <p:nvPr/>
        </p:nvSpPr>
        <p:spPr>
          <a:xfrm>
            <a:off x="5350506" y="4483860"/>
            <a:ext cx="3796692" cy="3796692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1BC323-47D1-4F47-7CFC-9DF494D55C46}"/>
              </a:ext>
            </a:extLst>
          </p:cNvPr>
          <p:cNvSpPr/>
          <p:nvPr/>
        </p:nvSpPr>
        <p:spPr>
          <a:xfrm>
            <a:off x="6718300" y="1764700"/>
            <a:ext cx="6237199" cy="6237199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8A860F3-DF01-FB7C-B54D-605389D34016}"/>
              </a:ext>
            </a:extLst>
          </p:cNvPr>
          <p:cNvSpPr/>
          <p:nvPr/>
        </p:nvSpPr>
        <p:spPr>
          <a:xfrm>
            <a:off x="2527651" y="2943917"/>
            <a:ext cx="7354042" cy="5078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251281">
              <a:lnSpc>
                <a:spcPct val="150000"/>
              </a:lnSpc>
              <a:tabLst>
                <a:tab pos="4855512" algn="l"/>
              </a:tabLst>
            </a:pPr>
            <a:r>
              <a:rPr lang="ko-KR" altLang="en-US" sz="2400" b="1" dirty="0">
                <a:solidFill>
                  <a:srgbClr val="00B0F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노인낙상 검출 알고리즘 고도화</a:t>
            </a:r>
            <a:endParaRPr lang="en-US" altLang="ko-KR" sz="2400" b="1" dirty="0">
              <a:solidFill>
                <a:srgbClr val="00B0F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E898DE-E7C3-576A-4FBE-DE6D76453F92}"/>
              </a:ext>
            </a:extLst>
          </p:cNvPr>
          <p:cNvSpPr/>
          <p:nvPr/>
        </p:nvSpPr>
        <p:spPr>
          <a:xfrm>
            <a:off x="455180" y="6459151"/>
            <a:ext cx="2366032" cy="1384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as of 2024.08.19  I  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세이프웨어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주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)</a:t>
            </a:r>
            <a:r>
              <a:rPr lang="ko-KR" altLang="en-US" sz="900" b="1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    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I </a:t>
            </a:r>
            <a:r>
              <a:rPr lang="ko-KR" altLang="en-US" sz="900" b="1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 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SW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개발실</a:t>
            </a:r>
            <a:endParaRPr lang="en-US" altLang="ko-KR" sz="900" dirty="0">
              <a:solidFill>
                <a:schemeClr val="bg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48DD86-4216-04EF-B7B0-28D99A56F31A}"/>
              </a:ext>
            </a:extLst>
          </p:cNvPr>
          <p:cNvSpPr/>
          <p:nvPr/>
        </p:nvSpPr>
        <p:spPr>
          <a:xfrm>
            <a:off x="1920311" y="1412930"/>
            <a:ext cx="2984791" cy="230832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latinLnBrk="0"/>
            <a:r>
              <a:rPr lang="en-US" altLang="ko-KR" sz="15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Medium" panose="02000603000000020004" pitchFamily="50" charset="-127"/>
              </a:rPr>
              <a:t>Advancing Technology for Humanity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93985AB-526F-29C1-955F-86FB6A13D3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6900" r="27301" b="1844"/>
          <a:stretch/>
        </p:blipFill>
        <p:spPr>
          <a:xfrm rot="10800000" flipH="1">
            <a:off x="1" y="-1"/>
            <a:ext cx="12192000" cy="9212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9366B78-3EAD-51C6-5DE4-85B591E2D9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12" y="1156022"/>
            <a:ext cx="3244478" cy="164277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710D60-9A82-78B3-F92F-FE47CFA5AF6D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1CEDD0D-0876-662B-5259-002B70B9DC05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4997186E-514D-B29E-CEA4-D31FCBE74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5B9C3D-24B8-C71C-B291-A7D1804DA7F5}"/>
              </a:ext>
            </a:extLst>
          </p:cNvPr>
          <p:cNvSpPr txBox="1"/>
          <p:nvPr/>
        </p:nvSpPr>
        <p:spPr>
          <a:xfrm>
            <a:off x="2429011" y="3409134"/>
            <a:ext cx="6617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251281">
              <a:lnSpc>
                <a:spcPct val="150000"/>
              </a:lnSpc>
              <a:tabLst>
                <a:tab pos="4855512" algn="l"/>
              </a:tabLst>
            </a:pPr>
            <a:r>
              <a:rPr lang="en-US" altLang="ko-KR" sz="2000" b="1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Development of Advanced Elderly Fall Detection Algorithm</a:t>
            </a:r>
          </a:p>
          <a:p>
            <a:endParaRPr lang="ko-KR" altLang="en-US" sz="10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9C2990-1CFB-08ED-B928-BC901A215D8C}"/>
              </a:ext>
            </a:extLst>
          </p:cNvPr>
          <p:cNvSpPr txBox="1"/>
          <p:nvPr/>
        </p:nvSpPr>
        <p:spPr>
          <a:xfrm>
            <a:off x="1823101" y="730159"/>
            <a:ext cx="2435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kern="0" spc="-5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산학</a:t>
            </a:r>
            <a:r>
              <a:rPr lang="ko-KR" altLang="en-US" sz="1800" b="1" kern="0" spc="-50" dirty="0">
                <a:solidFill>
                  <a:schemeClr val="bg1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협력 오픈 이노베이션 </a:t>
            </a:r>
            <a:endParaRPr lang="ko-KR" altLang="en-US" sz="1800" kern="0" spc="0" dirty="0">
              <a:solidFill>
                <a:schemeClr val="bg1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525043-5CBC-ABFA-C462-64F501544C77}"/>
              </a:ext>
            </a:extLst>
          </p:cNvPr>
          <p:cNvSpPr txBox="1"/>
          <p:nvPr/>
        </p:nvSpPr>
        <p:spPr>
          <a:xfrm>
            <a:off x="2429009" y="3989199"/>
            <a:ext cx="3087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Thin" panose="02000203000000020004" pitchFamily="50" charset="-127"/>
              </a:rPr>
              <a:t>with</a:t>
            </a:r>
            <a:r>
              <a:rPr lang="ko-KR" altLang="en-US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Thin" panose="02000203000000020004" pitchFamily="50" charset="-127"/>
              </a:rPr>
              <a:t> 연세대학교 원주산학협력단</a:t>
            </a:r>
          </a:p>
        </p:txBody>
      </p:sp>
    </p:spTree>
    <p:extLst>
      <p:ext uri="{BB962C8B-B14F-4D97-AF65-F5344CB8AC3E}">
        <p14:creationId xmlns:p14="http://schemas.microsoft.com/office/powerpoint/2010/main" val="2351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1.25E-6 0.0097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59259E-6 L 4.375E-6 0.00972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647A8E3-EF93-49D9-8BF7-46D846094B67}"/>
              </a:ext>
            </a:extLst>
          </p:cNvPr>
          <p:cNvSpPr txBox="1"/>
          <p:nvPr/>
        </p:nvSpPr>
        <p:spPr>
          <a:xfrm>
            <a:off x="1215318" y="5170665"/>
            <a:ext cx="7940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머신러닝 대비 특이도 </a:t>
            </a:r>
            <a:r>
              <a:rPr lang="en-US" altLang="ko-KR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0.66% </a:t>
            </a:r>
            <a:r>
              <a:rPr lang="ko-KR" altLang="en-US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상승</a:t>
            </a:r>
            <a:r>
              <a:rPr lang="en-US" altLang="ko-KR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en-US" altLang="ko-KR" sz="2000" dirty="0" err="1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soso</a:t>
            </a:r>
            <a:r>
              <a:rPr lang="en-US" altLang="ko-KR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2</a:t>
            </a:r>
            <a:r>
              <a:rPr lang="ko-KR" altLang="en-US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건 증가</a:t>
            </a:r>
            <a:r>
              <a:rPr lang="en-US" altLang="ko-KR" sz="2000" dirty="0">
                <a:solidFill>
                  <a:srgbClr val="0000FF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endParaRPr lang="ko-KR" altLang="en-US" sz="2000" dirty="0">
              <a:solidFill>
                <a:srgbClr val="0000FF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30201BB-2E5F-473D-A5CA-C4AD73354EA0}"/>
              </a:ext>
            </a:extLst>
          </p:cNvPr>
          <p:cNvSpPr/>
          <p:nvPr/>
        </p:nvSpPr>
        <p:spPr>
          <a:xfrm>
            <a:off x="363600" y="630000"/>
            <a:ext cx="3023585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02.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하이브리드 검출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F13B6B-FB2D-4A92-886F-953DFF7695C8}"/>
              </a:ext>
            </a:extLst>
          </p:cNvPr>
          <p:cNvSpPr txBox="1"/>
          <p:nvPr/>
        </p:nvSpPr>
        <p:spPr>
          <a:xfrm>
            <a:off x="363600" y="1416471"/>
            <a:ext cx="10856850" cy="115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현재까지 최적화된 임계값 조건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조건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1: (down&gt;70) &amp; 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mean_asvm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&lt;1.16) &amp; 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mean_gsvm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&gt;25) &amp; 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snr_asvm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&lt;25)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조건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2: (down&gt;40) &amp; 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mean_asvm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&lt;0.88) &amp; 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mean_gsvm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&gt;150) &amp; 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snr_asvm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&lt;13)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21AC09FA-3663-4F86-8EDB-2FF843319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34919"/>
              </p:ext>
            </p:extLst>
          </p:nvPr>
        </p:nvGraphicFramePr>
        <p:xfrm>
          <a:off x="1215318" y="2861583"/>
          <a:ext cx="8568473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5673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3842934732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871786608"/>
                    </a:ext>
                  </a:extLst>
                </a:gridCol>
              </a:tblGrid>
              <a:tr h="605886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정확도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민감도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리드타임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err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Soso</a:t>
                      </a:r>
                      <a:endParaRPr lang="en-US" altLang="ko-KR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(~100ms)</a:t>
                      </a:r>
                      <a:endParaRPr lang="ko-KR" altLang="en-US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 err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ML_only</a:t>
                      </a:r>
                      <a:endParaRPr lang="ko-KR" altLang="en-US" sz="18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98.97 % (5021/5073)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98.09 % (2677/2729)</a:t>
                      </a:r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526.72 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236.32 ms</a:t>
                      </a:r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23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942084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Hybrid</a:t>
                      </a:r>
                      <a:endParaRPr lang="ko-KR" altLang="en-US" sz="18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99.33 % (5041/5073)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98.75 % (2695/2729)</a:t>
                      </a:r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459.45 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212.86 ms</a:t>
                      </a:r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25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403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94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30201BB-2E5F-473D-A5CA-C4AD73354EA0}"/>
              </a:ext>
            </a:extLst>
          </p:cNvPr>
          <p:cNvSpPr/>
          <p:nvPr/>
        </p:nvSpPr>
        <p:spPr>
          <a:xfrm>
            <a:off x="363600" y="630000"/>
            <a:ext cx="3421449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03.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세부 알고리즘 성능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F13B6B-FB2D-4A92-886F-953DFF7695C8}"/>
              </a:ext>
            </a:extLst>
          </p:cNvPr>
          <p:cNvSpPr txBox="1"/>
          <p:nvPr/>
        </p:nvSpPr>
        <p:spPr>
          <a:xfrm>
            <a:off x="363600" y="1416471"/>
            <a:ext cx="10856850" cy="344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주요 誤검출 동작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T05.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바닥에 앉았다 일어서기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-&gt;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94.87 % (148/156)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T10.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걷다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발걸리고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균형잡기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-&gt; 96.86 % (154/159)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T15.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의자에서 일어서다 털썩 앉기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-&gt; 96.82 % (152/157)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T19.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침대에 빠르게 누웠다 일어나기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-&gt; 97.99 % (146/149)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주요 遲검출 동작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T21.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앉다가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후방낙상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14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건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T22.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앉다가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측방낙상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3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건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T27.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앉아있다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후방낙상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5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건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AF4307F-86B4-422A-9825-21402E3483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1079" y="5065184"/>
            <a:ext cx="7607691" cy="126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6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8" name="Rectangle 1">
            <a:extLst>
              <a:ext uri="{FF2B5EF4-FFF2-40B4-BE49-F238E27FC236}">
                <a16:creationId xmlns:a16="http://schemas.microsoft.com/office/drawing/2014/main" id="{B78154F5-19BD-4F31-B376-73F49DA7A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039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FD833D-A445-4573-BC9F-E83E7482EC04}"/>
              </a:ext>
            </a:extLst>
          </p:cNvPr>
          <p:cNvSpPr txBox="1"/>
          <p:nvPr/>
        </p:nvSpPr>
        <p:spPr>
          <a:xfrm>
            <a:off x="699988" y="1407228"/>
            <a:ext cx="9074666" cy="2272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시험 모델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: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현재까지 개발된 하이브리드 모델</a:t>
            </a:r>
            <a:endParaRPr lang="en-US" altLang="ko-KR" sz="2400" kern="0" spc="0" dirty="0">
              <a:solidFill>
                <a:srgbClr val="000000"/>
              </a:solidFill>
              <a:effectLst/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시험 평가 데이터</a:t>
            </a:r>
            <a:r>
              <a:rPr lang="en-US" altLang="ko-KR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: </a:t>
            </a:r>
            <a:r>
              <a:rPr lang="ko-KR" altLang="en-US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연대에서 공유된 </a:t>
            </a:r>
            <a:r>
              <a:rPr lang="en-US" altLang="ko-KR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6</a:t>
            </a:r>
            <a:r>
              <a:rPr lang="ko-KR" altLang="en-US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명 데이터</a:t>
            </a:r>
            <a:r>
              <a:rPr lang="en-US" altLang="ko-KR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일상 </a:t>
            </a:r>
            <a:r>
              <a:rPr lang="en-US" altLang="ko-KR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21, </a:t>
            </a:r>
            <a:r>
              <a:rPr lang="ko-KR" altLang="en-US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낙상 </a:t>
            </a:r>
            <a:r>
              <a:rPr lang="en-US" altLang="ko-KR" sz="2400" kern="0" dirty="0">
                <a:solidFill>
                  <a:srgbClr val="00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15)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평가 환경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: Python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altLang="ko-KR" sz="2400" kern="0" dirty="0">
              <a:solidFill>
                <a:srgbClr val="00000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낙상 검출 성능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C9FDA1B-7BB7-4B59-9253-D332CECCA6A8}"/>
              </a:ext>
            </a:extLst>
          </p:cNvPr>
          <p:cNvSpPr/>
          <p:nvPr/>
        </p:nvSpPr>
        <p:spPr>
          <a:xfrm>
            <a:off x="363600" y="630000"/>
            <a:ext cx="2759730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04.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시험평가 준비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8DEFC3FA-3F8D-482E-901D-255F2CE2D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48802"/>
              </p:ext>
            </p:extLst>
          </p:nvPr>
        </p:nvGraphicFramePr>
        <p:xfrm>
          <a:off x="1206181" y="3790589"/>
          <a:ext cx="8568473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5673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3842934732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871786608"/>
                    </a:ext>
                  </a:extLst>
                </a:gridCol>
              </a:tblGrid>
              <a:tr h="605886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정확도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민감도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리드타임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err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Soso</a:t>
                      </a:r>
                      <a:endParaRPr lang="en-US" altLang="ko-KR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(~100ms)</a:t>
                      </a:r>
                      <a:endParaRPr lang="ko-KR" altLang="en-US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Hybrid</a:t>
                      </a:r>
                      <a:endParaRPr lang="ko-KR" altLang="en-US" sz="18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98.61 % (639/648)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(270/270)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97.62 % (369/378)</a:t>
                      </a:r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332.37 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153.58 ms</a:t>
                      </a:r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12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403283"/>
                  </a:ext>
                </a:extLst>
              </a:tr>
            </a:tbl>
          </a:graphicData>
        </a:graphic>
      </p:graphicFrame>
      <p:pic>
        <p:nvPicPr>
          <p:cNvPr id="9" name="그림 8">
            <a:extLst>
              <a:ext uri="{FF2B5EF4-FFF2-40B4-BE49-F238E27FC236}">
                <a16:creationId xmlns:a16="http://schemas.microsoft.com/office/drawing/2014/main" id="{86929285-DC91-43FA-ABE8-D03CF8577D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0417" y="5450772"/>
            <a:ext cx="5791498" cy="11303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6495B3-F206-44FD-B6E3-54C1C369CAE3}"/>
              </a:ext>
            </a:extLst>
          </p:cNvPr>
          <p:cNvSpPr txBox="1"/>
          <p:nvPr/>
        </p:nvSpPr>
        <p:spPr>
          <a:xfrm>
            <a:off x="699988" y="5450772"/>
            <a:ext cx="4437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D06.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바닥에 앉은 상태에서 천천히 기상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D17.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매트리스에 앉아있다 누웠다 앉기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F07.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앉아있다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후방낙상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F16.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가만히 서서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후방낙상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11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8" name="Rectangle 1">
            <a:extLst>
              <a:ext uri="{FF2B5EF4-FFF2-40B4-BE49-F238E27FC236}">
                <a16:creationId xmlns:a16="http://schemas.microsoft.com/office/drawing/2014/main" id="{B78154F5-19BD-4F31-B376-73F49DA7A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039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FD833D-A445-4573-BC9F-E83E7482EC04}"/>
              </a:ext>
            </a:extLst>
          </p:cNvPr>
          <p:cNvSpPr txBox="1"/>
          <p:nvPr/>
        </p:nvSpPr>
        <p:spPr>
          <a:xfrm>
            <a:off x="699988" y="1407228"/>
            <a:ext cx="9074666" cy="499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 err="1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오검출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동작 위주 분석 및 최적의 임계값 조건들 도출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C9FDA1B-7BB7-4B59-9253-D332CECCA6A8}"/>
              </a:ext>
            </a:extLst>
          </p:cNvPr>
          <p:cNvSpPr/>
          <p:nvPr/>
        </p:nvSpPr>
        <p:spPr>
          <a:xfrm>
            <a:off x="363600" y="630000"/>
            <a:ext cx="2058577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추후 진행사항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457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407F92-ED1B-4F9C-9B98-50E231E852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60" t="2694" r="6827" b="22853"/>
          <a:stretch/>
        </p:blipFill>
        <p:spPr>
          <a:xfrm>
            <a:off x="0" y="-6348"/>
            <a:ext cx="12192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1A29EAF-D22F-5007-D79A-1E3598C91A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56" y="824422"/>
            <a:ext cx="799752" cy="700831"/>
          </a:xfrm>
          <a:prstGeom prst="rect">
            <a:avLst/>
          </a:prstGeom>
          <a:solidFill>
            <a:srgbClr val="0082C8"/>
          </a:solidFill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89EF15CA-7B29-AF76-5A37-7C8F4A1BF5BB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4922CC1C-110B-841F-C82E-283584670456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425201A-B5D3-FED3-F2A4-AAEDCA9BB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2779D94-F3B9-7157-7B71-730AEBDCF836}"/>
              </a:ext>
            </a:extLst>
          </p:cNvPr>
          <p:cNvSpPr txBox="1"/>
          <p:nvPr/>
        </p:nvSpPr>
        <p:spPr>
          <a:xfrm>
            <a:off x="5129923" y="3099486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감사합니다</a:t>
            </a:r>
            <a:r>
              <a:rPr lang="en-US" altLang="ko-KR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.</a:t>
            </a:r>
            <a:endParaRPr lang="ko-KR" altLang="en-US" sz="3600" dirty="0">
              <a:solidFill>
                <a:schemeClr val="bg1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39"/>
          </p:nvPr>
        </p:nvSpPr>
        <p:spPr>
          <a:xfrm>
            <a:off x="1353600" y="4675253"/>
            <a:ext cx="3648405" cy="41936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588"/>
              </a:spcBef>
              <a:buNone/>
            </a:pPr>
            <a:r>
              <a:rPr lang="ko-KR" altLang="en-US" sz="1867" dirty="0">
                <a:solidFill>
                  <a:schemeClr val="tx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하이브리드 검출</a:t>
            </a:r>
            <a:endParaRPr lang="ru-RU" altLang="ko-KR" sz="1867" dirty="0">
              <a:solidFill>
                <a:schemeClr val="tx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11183" y="2527804"/>
            <a:ext cx="2978931" cy="536702"/>
          </a:xfrm>
          <a:prstGeom prst="rect">
            <a:avLst/>
          </a:prstGeom>
        </p:spPr>
        <p:txBody>
          <a:bodyPr/>
          <a:lstStyle/>
          <a:p>
            <a:r>
              <a:rPr lang="en-US" sz="4000" b="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CONTENTS</a:t>
            </a:r>
            <a:endParaRPr lang="ru-RU" sz="4000" b="0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27" name="Текст 15">
            <a:extLst>
              <a:ext uri="{FF2B5EF4-FFF2-40B4-BE49-F238E27FC236}">
                <a16:creationId xmlns:a16="http://schemas.microsoft.com/office/drawing/2014/main" id="{07ACE0E8-80FC-2947-A84F-D5CEFC339BD7}"/>
              </a:ext>
            </a:extLst>
          </p:cNvPr>
          <p:cNvSpPr txBox="1">
            <a:spLocks/>
          </p:cNvSpPr>
          <p:nvPr/>
        </p:nvSpPr>
        <p:spPr>
          <a:xfrm>
            <a:off x="702285" y="4219596"/>
            <a:ext cx="651669" cy="468416"/>
          </a:xfrm>
          <a:prstGeom prst="rect">
            <a:avLst/>
          </a:prstGeom>
        </p:spPr>
        <p:txBody>
          <a:bodyPr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1281">
              <a:buNone/>
            </a:pPr>
            <a:r>
              <a:rPr lang="en-US" sz="2133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01</a:t>
            </a:r>
            <a:endParaRPr lang="ru-RU" sz="2133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pic>
        <p:nvPicPr>
          <p:cNvPr id="5" name="그림 개체 틀 4">
            <a:extLst>
              <a:ext uri="{FF2B5EF4-FFF2-40B4-BE49-F238E27FC236}">
                <a16:creationId xmlns:a16="http://schemas.microsoft.com/office/drawing/2014/main" id="{4A30163A-0888-49C3-B991-475ED9F0DC45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3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802" b="12008"/>
          <a:stretch/>
        </p:blipFill>
        <p:spPr>
          <a:xfrm>
            <a:off x="0" y="1"/>
            <a:ext cx="12192000" cy="2205007"/>
          </a:xfrm>
        </p:spPr>
      </p:pic>
      <p:sp>
        <p:nvSpPr>
          <p:cNvPr id="64" name="Текст 15">
            <a:extLst>
              <a:ext uri="{FF2B5EF4-FFF2-40B4-BE49-F238E27FC236}">
                <a16:creationId xmlns:a16="http://schemas.microsoft.com/office/drawing/2014/main" id="{9F7B0F3F-DDB8-41ED-BDB3-94D435DED332}"/>
              </a:ext>
            </a:extLst>
          </p:cNvPr>
          <p:cNvSpPr txBox="1">
            <a:spLocks/>
          </p:cNvSpPr>
          <p:nvPr/>
        </p:nvSpPr>
        <p:spPr>
          <a:xfrm>
            <a:off x="702285" y="4719553"/>
            <a:ext cx="651669" cy="468416"/>
          </a:xfrm>
          <a:prstGeom prst="rect">
            <a:avLst/>
          </a:prstGeom>
        </p:spPr>
        <p:txBody>
          <a:bodyPr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1281">
              <a:buNone/>
            </a:pPr>
            <a:r>
              <a:rPr lang="en-US" sz="2133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02</a:t>
            </a:r>
            <a:endParaRPr lang="ru-RU" sz="2133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21FE755-97C2-4BF8-8214-2399857C2F0C}"/>
              </a:ext>
            </a:extLst>
          </p:cNvPr>
          <p:cNvSpPr txBox="1">
            <a:spLocks/>
          </p:cNvSpPr>
          <p:nvPr/>
        </p:nvSpPr>
        <p:spPr>
          <a:xfrm>
            <a:off x="1353600" y="5149323"/>
            <a:ext cx="4292093" cy="419361"/>
          </a:xfrm>
          <a:prstGeom prst="rect">
            <a:avLst/>
          </a:prstGeom>
        </p:spPr>
        <p:txBody>
          <a:bodyPr/>
          <a:lstStyle>
            <a:lvl1pPr marL="342917" indent="-342917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825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742987" indent="-285764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588"/>
              </a:spcBef>
              <a:buNone/>
            </a:pPr>
            <a:r>
              <a:rPr lang="ko-KR" altLang="en-US" sz="1867" dirty="0">
                <a:solidFill>
                  <a:schemeClr val="tx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세부 알고리즘 성능</a:t>
            </a:r>
            <a:endParaRPr lang="ru-RU" altLang="ko-KR" sz="1867" dirty="0">
              <a:solidFill>
                <a:schemeClr val="tx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68" name="Текст 15">
            <a:extLst>
              <a:ext uri="{FF2B5EF4-FFF2-40B4-BE49-F238E27FC236}">
                <a16:creationId xmlns:a16="http://schemas.microsoft.com/office/drawing/2014/main" id="{EE9D70BC-7D84-4242-A4D6-11710F42A707}"/>
              </a:ext>
            </a:extLst>
          </p:cNvPr>
          <p:cNvSpPr txBox="1">
            <a:spLocks/>
          </p:cNvSpPr>
          <p:nvPr/>
        </p:nvSpPr>
        <p:spPr>
          <a:xfrm>
            <a:off x="702285" y="5213922"/>
            <a:ext cx="651669" cy="468416"/>
          </a:xfrm>
          <a:prstGeom prst="rect">
            <a:avLst/>
          </a:prstGeom>
        </p:spPr>
        <p:txBody>
          <a:bodyPr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1281">
              <a:buNone/>
            </a:pPr>
            <a:r>
              <a:rPr lang="en-US" sz="2133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03</a:t>
            </a:r>
            <a:endParaRPr lang="ru-RU" sz="2133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DC8AB331-1FE6-4EE2-83FF-A30F3C726917}"/>
              </a:ext>
            </a:extLst>
          </p:cNvPr>
          <p:cNvSpPr txBox="1">
            <a:spLocks/>
          </p:cNvSpPr>
          <p:nvPr/>
        </p:nvSpPr>
        <p:spPr>
          <a:xfrm>
            <a:off x="1353600" y="4148512"/>
            <a:ext cx="3648405" cy="419361"/>
          </a:xfrm>
          <a:prstGeom prst="rect">
            <a:avLst/>
          </a:prstGeom>
        </p:spPr>
        <p:txBody>
          <a:bodyPr/>
          <a:lstStyle>
            <a:lvl1pPr marL="457211" indent="-457211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990625" indent="-381009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038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653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69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84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500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114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729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588"/>
              </a:spcBef>
              <a:buNone/>
            </a:pPr>
            <a:r>
              <a:rPr lang="ko-KR" altLang="en-US" sz="1867" dirty="0">
                <a:solidFill>
                  <a:schemeClr val="tx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기반 검출</a:t>
            </a:r>
            <a:endParaRPr lang="ru-RU" altLang="ko-KR" sz="1867" dirty="0">
              <a:solidFill>
                <a:schemeClr val="tx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17" name="Текст 15">
            <a:extLst>
              <a:ext uri="{FF2B5EF4-FFF2-40B4-BE49-F238E27FC236}">
                <a16:creationId xmlns:a16="http://schemas.microsoft.com/office/drawing/2014/main" id="{4B60C28E-9D67-60D4-C185-A7E9C4A5C5DA}"/>
              </a:ext>
            </a:extLst>
          </p:cNvPr>
          <p:cNvSpPr txBox="1">
            <a:spLocks/>
          </p:cNvSpPr>
          <p:nvPr/>
        </p:nvSpPr>
        <p:spPr>
          <a:xfrm>
            <a:off x="702285" y="3751280"/>
            <a:ext cx="651669" cy="468416"/>
          </a:xfrm>
          <a:prstGeom prst="rect">
            <a:avLst/>
          </a:prstGeom>
        </p:spPr>
        <p:txBody>
          <a:bodyPr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1281">
              <a:buNone/>
            </a:pPr>
            <a:r>
              <a:rPr lang="en-US" sz="2133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00</a:t>
            </a:r>
            <a:endParaRPr lang="ru-RU" sz="2133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B1BE29D5-ADDD-7E27-3E99-9CAE6A55E378}"/>
              </a:ext>
            </a:extLst>
          </p:cNvPr>
          <p:cNvSpPr txBox="1">
            <a:spLocks/>
          </p:cNvSpPr>
          <p:nvPr/>
        </p:nvSpPr>
        <p:spPr>
          <a:xfrm>
            <a:off x="1353600" y="3680196"/>
            <a:ext cx="3648405" cy="419361"/>
          </a:xfrm>
          <a:prstGeom prst="rect">
            <a:avLst/>
          </a:prstGeom>
        </p:spPr>
        <p:txBody>
          <a:bodyPr/>
          <a:lstStyle>
            <a:lvl1pPr marL="457211" indent="-457211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990625" indent="-381009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038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653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69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84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500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114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729" indent="-304807" algn="l" defTabSz="12192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588"/>
              </a:spcBef>
              <a:buFont typeface="Arial" panose="020B0604020202020204" pitchFamily="34" charset="0"/>
              <a:buNone/>
            </a:pPr>
            <a:r>
              <a:rPr lang="ko-KR" altLang="en-US" sz="1867" dirty="0">
                <a:solidFill>
                  <a:schemeClr val="tx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파이프라인 모듈화</a:t>
            </a:r>
            <a:endParaRPr lang="ru-RU" sz="1867" dirty="0">
              <a:solidFill>
                <a:schemeClr val="tx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8FD5AFEE-41AB-4958-B9F5-DC9A6E367DAC}"/>
              </a:ext>
            </a:extLst>
          </p:cNvPr>
          <p:cNvSpPr txBox="1">
            <a:spLocks/>
          </p:cNvSpPr>
          <p:nvPr/>
        </p:nvSpPr>
        <p:spPr>
          <a:xfrm>
            <a:off x="1353600" y="5682338"/>
            <a:ext cx="4292093" cy="419361"/>
          </a:xfrm>
          <a:prstGeom prst="rect">
            <a:avLst/>
          </a:prstGeom>
        </p:spPr>
        <p:txBody>
          <a:bodyPr/>
          <a:lstStyle>
            <a:lvl1pPr marL="342917" indent="-342917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825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742987" indent="-285764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588"/>
              </a:spcBef>
              <a:buNone/>
            </a:pPr>
            <a:r>
              <a:rPr lang="ko-KR" altLang="en-US" sz="1867" dirty="0">
                <a:solidFill>
                  <a:schemeClr val="tx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시험평가 준비</a:t>
            </a:r>
            <a:endParaRPr lang="ru-RU" altLang="ko-KR" sz="1867" dirty="0">
              <a:solidFill>
                <a:schemeClr val="tx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22" name="Текст 15">
            <a:extLst>
              <a:ext uri="{FF2B5EF4-FFF2-40B4-BE49-F238E27FC236}">
                <a16:creationId xmlns:a16="http://schemas.microsoft.com/office/drawing/2014/main" id="{8AF5ADA7-481F-4416-8D50-21D8530CE769}"/>
              </a:ext>
            </a:extLst>
          </p:cNvPr>
          <p:cNvSpPr txBox="1">
            <a:spLocks/>
          </p:cNvSpPr>
          <p:nvPr/>
        </p:nvSpPr>
        <p:spPr>
          <a:xfrm>
            <a:off x="711183" y="5746937"/>
            <a:ext cx="651669" cy="468416"/>
          </a:xfrm>
          <a:prstGeom prst="rect">
            <a:avLst/>
          </a:prstGeom>
        </p:spPr>
        <p:txBody>
          <a:bodyPr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251281">
              <a:buNone/>
            </a:pPr>
            <a:r>
              <a:rPr lang="en-US" sz="2133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04</a:t>
            </a:r>
            <a:endParaRPr lang="ru-RU" sz="2133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087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4908" y="629954"/>
            <a:ext cx="4477508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00.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파이프라인 모듈화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709125" y="1397715"/>
            <a:ext cx="7828384" cy="361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모델 훈련 및 평가 파이프라인을 모듈화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목적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Human error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최소화 및 코드 재활용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모듈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lvl="2"/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config: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모델명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훈련 및 평가 조건 등 파라미터 조정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data_loader: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데이터셋 로드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display: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훈련 및 평가 결과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레포트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출력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models: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딥러닝 모델들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notebook: 1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회성 코드들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단위테스트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testers: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모델 평가 프로세스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trainers: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모델 훈련 프로세스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 utils: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공용으로 사용되는 함수들 정의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05642B8-BAA3-49DD-8A33-4F15EAD148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6822" y="3126262"/>
            <a:ext cx="2643561" cy="373173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CD9D97A-7FA5-4A74-B6E2-9E451880AB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0383" y="1047750"/>
            <a:ext cx="2938755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0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3600" y="630000"/>
            <a:ext cx="5532990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01.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기반 검출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  <a:sym typeface="Wingdings" panose="05000000000000000000" pitchFamily="2" charset="2"/>
              </a:rPr>
              <a:t>-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Conv+LSTM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363600" y="1416471"/>
            <a:ext cx="8663475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샘플링 속도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50 Hz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데이터셋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K-FALL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공용데이터셋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특징</a:t>
            </a:r>
            <a:endParaRPr lang="en-US" altLang="ko-KR" sz="2400" dirty="0">
              <a:solidFill>
                <a:schemeClr val="accent5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기존 사용되던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DNN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보다 </a:t>
            </a:r>
            <a:r>
              <a:rPr lang="ko-KR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높은 정확도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와 </a:t>
            </a:r>
            <a:r>
              <a:rPr lang="ko-KR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충분한 리드타임</a:t>
            </a:r>
            <a:endParaRPr lang="en-US" altLang="ko-KR" sz="200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MCU</a:t>
            </a:r>
            <a:r>
              <a:rPr lang="ko-KR" altLang="en-US" sz="2000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에 포팅하기에는 큰 용량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&amp; Conv1D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와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LSTM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TF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Lite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micro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미지원</a:t>
            </a: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DDE90A47-50C5-4221-BDD7-5FC7CDF0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457436"/>
              </p:ext>
            </p:extLst>
          </p:nvPr>
        </p:nvGraphicFramePr>
        <p:xfrm>
          <a:off x="1269932" y="3938670"/>
          <a:ext cx="9836219" cy="20079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0402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1608816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3842934732"/>
                    </a:ext>
                  </a:extLst>
                </a:gridCol>
                <a:gridCol w="1504951">
                  <a:extLst>
                    <a:ext uri="{9D8B030D-6E8A-4147-A177-3AD203B41FA5}">
                      <a16:colId xmlns:a16="http://schemas.microsoft.com/office/drawing/2014/main" val="3664696276"/>
                    </a:ext>
                  </a:extLst>
                </a:gridCol>
              </a:tblGrid>
              <a:tr h="605886"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정확도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민감도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리드타임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Parameters</a:t>
                      </a:r>
                      <a:endParaRPr lang="ko-KR" altLang="en-US" sz="20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DNN</a:t>
                      </a:r>
                      <a:endParaRPr lang="ko-KR" altLang="en-US" sz="20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98.96 % (5020/5073)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99.74 % (2338/2344)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98.28 % (2682/2729)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360.15 </a:t>
                      </a:r>
                      <a:r>
                        <a:rPr lang="en-US" altLang="ko-KR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227.57 ms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5 k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245589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Conv+LSTM</a:t>
                      </a:r>
                      <a:endParaRPr lang="ko-KR" altLang="en-US" sz="20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rgbClr val="0070C0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99.65 % (5055/5073)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99.34 % (2711/2729)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512.82  </a:t>
                      </a:r>
                      <a:r>
                        <a:rPr lang="en-US" altLang="ko-KR" sz="2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2000" b="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273.85 ms</a:t>
                      </a:r>
                      <a:endParaRPr lang="ko-KR" altLang="en-US" sz="20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rgbClr val="FF7C80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94 k</a:t>
                      </a:r>
                      <a:endParaRPr lang="ko-KR" altLang="en-US" sz="2000" b="0" kern="1200" dirty="0">
                        <a:solidFill>
                          <a:srgbClr val="FF7C8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942084"/>
                  </a:ext>
                </a:extLst>
              </a:tr>
            </a:tbl>
          </a:graphicData>
        </a:graphic>
      </p:graphicFrame>
      <p:grpSp>
        <p:nvGrpSpPr>
          <p:cNvPr id="17" name="그룹 16">
            <a:extLst>
              <a:ext uri="{FF2B5EF4-FFF2-40B4-BE49-F238E27FC236}">
                <a16:creationId xmlns:a16="http://schemas.microsoft.com/office/drawing/2014/main" id="{E597DC12-5B98-4BEB-BFFE-3AFEDCEF7CEE}"/>
              </a:ext>
            </a:extLst>
          </p:cNvPr>
          <p:cNvGrpSpPr/>
          <p:nvPr/>
        </p:nvGrpSpPr>
        <p:grpSpPr>
          <a:xfrm>
            <a:off x="9538243" y="555362"/>
            <a:ext cx="1651258" cy="3163917"/>
            <a:chOff x="9027075" y="528444"/>
            <a:chExt cx="1651258" cy="3163917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546DA814-86CD-4DF6-9CB0-57BF713CA38D}"/>
                </a:ext>
              </a:extLst>
            </p:cNvPr>
            <p:cNvSpPr/>
            <p:nvPr/>
          </p:nvSpPr>
          <p:spPr>
            <a:xfrm>
              <a:off x="9027075" y="1247696"/>
              <a:ext cx="1638300" cy="428621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배달의민족 주아" panose="02020603020101020101" pitchFamily="18" charset="-127"/>
                  <a:ea typeface="배달의민족 주아" panose="02020603020101020101" pitchFamily="18" charset="-127"/>
                </a:rPr>
                <a:t>Conv1D(64, 3)</a:t>
              </a:r>
              <a:endPara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endParaRP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ABB17ED2-F18C-4440-94B1-E59F50F15F15}"/>
                </a:ext>
              </a:extLst>
            </p:cNvPr>
            <p:cNvSpPr/>
            <p:nvPr/>
          </p:nvSpPr>
          <p:spPr>
            <a:xfrm>
              <a:off x="9027075" y="1676317"/>
              <a:ext cx="1638300" cy="428621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배달의민족 주아" panose="02020603020101020101" pitchFamily="18" charset="-127"/>
                  <a:ea typeface="배달의민족 주아" panose="02020603020101020101" pitchFamily="18" charset="-127"/>
                </a:rPr>
                <a:t>Conv1D(64, 3)</a:t>
              </a:r>
              <a:endPara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endParaRPr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BB731358-E035-42CB-8B1B-3C474262A9BF}"/>
                </a:ext>
              </a:extLst>
            </p:cNvPr>
            <p:cNvSpPr/>
            <p:nvPr/>
          </p:nvSpPr>
          <p:spPr>
            <a:xfrm>
              <a:off x="9027075" y="2121913"/>
              <a:ext cx="1638300" cy="42862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배달의민족 주아" panose="02020603020101020101" pitchFamily="18" charset="-127"/>
                  <a:ea typeface="배달의민족 주아" panose="02020603020101020101" pitchFamily="18" charset="-127"/>
                </a:rPr>
                <a:t>LSTM(64)</a:t>
              </a:r>
              <a:endPara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64E8E03D-EE7E-41EE-AF17-93FF7B39CC70}"/>
                </a:ext>
              </a:extLst>
            </p:cNvPr>
            <p:cNvSpPr/>
            <p:nvPr/>
          </p:nvSpPr>
          <p:spPr>
            <a:xfrm>
              <a:off x="9027075" y="2550534"/>
              <a:ext cx="1638300" cy="42862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배달의민족 주아" panose="02020603020101020101" pitchFamily="18" charset="-127"/>
                  <a:ea typeface="배달의민족 주아" panose="02020603020101020101" pitchFamily="18" charset="-127"/>
                </a:rPr>
                <a:t>LSTM(64)</a:t>
              </a:r>
              <a:endPara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779BED21-2621-4F78-8EF4-49268B47705E}"/>
                </a:ext>
              </a:extLst>
            </p:cNvPr>
            <p:cNvSpPr/>
            <p:nvPr/>
          </p:nvSpPr>
          <p:spPr>
            <a:xfrm>
              <a:off x="9040033" y="528444"/>
              <a:ext cx="1638300" cy="42862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배달의민족 주아" panose="02020603020101020101" pitchFamily="18" charset="-127"/>
                  <a:ea typeface="배달의민족 주아" panose="02020603020101020101" pitchFamily="18" charset="-127"/>
                </a:rPr>
                <a:t>Input</a:t>
              </a:r>
              <a:endPara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1A6C1CE4-B277-4612-A2FE-163F848F0182}"/>
                </a:ext>
              </a:extLst>
            </p:cNvPr>
            <p:cNvSpPr/>
            <p:nvPr/>
          </p:nvSpPr>
          <p:spPr>
            <a:xfrm>
              <a:off x="9027075" y="3263740"/>
              <a:ext cx="1638300" cy="42862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배달의민족 주아" panose="02020603020101020101" pitchFamily="18" charset="-127"/>
                  <a:ea typeface="배달의민족 주아" panose="02020603020101020101" pitchFamily="18" charset="-127"/>
                </a:rPr>
                <a:t>Output</a:t>
              </a:r>
              <a:endPara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endParaRPr>
            </a:p>
          </p:txBody>
        </p:sp>
        <p:sp>
          <p:nvSpPr>
            <p:cNvPr id="11" name="화살표: 아래쪽 10">
              <a:extLst>
                <a:ext uri="{FF2B5EF4-FFF2-40B4-BE49-F238E27FC236}">
                  <a16:creationId xmlns:a16="http://schemas.microsoft.com/office/drawing/2014/main" id="{94040737-C5F4-4D22-8B26-ECAC5018DCED}"/>
                </a:ext>
              </a:extLst>
            </p:cNvPr>
            <p:cNvSpPr/>
            <p:nvPr/>
          </p:nvSpPr>
          <p:spPr>
            <a:xfrm>
              <a:off x="9783791" y="1004889"/>
              <a:ext cx="150784" cy="170788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화살표: 아래쪽 17">
              <a:extLst>
                <a:ext uri="{FF2B5EF4-FFF2-40B4-BE49-F238E27FC236}">
                  <a16:creationId xmlns:a16="http://schemas.microsoft.com/office/drawing/2014/main" id="{69DFD5D5-0C36-4E36-BEFF-8AEDE1BFB362}"/>
                </a:ext>
              </a:extLst>
            </p:cNvPr>
            <p:cNvSpPr/>
            <p:nvPr/>
          </p:nvSpPr>
          <p:spPr>
            <a:xfrm>
              <a:off x="9770833" y="3050626"/>
              <a:ext cx="150784" cy="170788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495DC9B-CB63-4D97-8D5F-007D1A7B1BC5}"/>
              </a:ext>
            </a:extLst>
          </p:cNvPr>
          <p:cNvSpPr txBox="1"/>
          <p:nvPr/>
        </p:nvSpPr>
        <p:spPr>
          <a:xfrm>
            <a:off x="8437559" y="1556764"/>
            <a:ext cx="101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특성 추출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23F8EB-12A5-4B43-8224-2FFBAD2D430E}"/>
              </a:ext>
            </a:extLst>
          </p:cNvPr>
          <p:cNvSpPr txBox="1"/>
          <p:nvPr/>
        </p:nvSpPr>
        <p:spPr>
          <a:xfrm>
            <a:off x="8136477" y="2248241"/>
            <a:ext cx="1401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인과 고려하여 가중치 조정</a:t>
            </a:r>
          </a:p>
        </p:txBody>
      </p:sp>
    </p:spTree>
    <p:extLst>
      <p:ext uri="{BB962C8B-B14F-4D97-AF65-F5344CB8AC3E}">
        <p14:creationId xmlns:p14="http://schemas.microsoft.com/office/powerpoint/2010/main" val="124728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3600" y="630000"/>
            <a:ext cx="4962064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01.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기반 검출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  <a:sym typeface="Wingdings" panose="05000000000000000000" pitchFamily="2" charset="2"/>
              </a:rPr>
              <a:t>-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TinyCNN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363600" y="1416471"/>
            <a:ext cx="8663475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샘플링 속도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50 Hz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데이터셋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K-FALL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공용데이터셋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특징</a:t>
            </a:r>
            <a:endParaRPr lang="en-US" altLang="ko-KR" sz="2400" dirty="0">
              <a:solidFill>
                <a:schemeClr val="accent5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기존 사용되던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DNN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보다 </a:t>
            </a:r>
            <a:r>
              <a:rPr lang="ko-KR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적은 용량</a:t>
            </a:r>
            <a:endParaRPr lang="en-US" altLang="ko-KR" sz="200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비교적 낮은 성능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DDE90A47-50C5-4221-BDD7-5FC7CDF0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577063"/>
              </p:ext>
            </p:extLst>
          </p:nvPr>
        </p:nvGraphicFramePr>
        <p:xfrm>
          <a:off x="1269932" y="3938670"/>
          <a:ext cx="9836219" cy="20079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0402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1608816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842934732"/>
                    </a:ext>
                  </a:extLst>
                </a:gridCol>
                <a:gridCol w="1495426">
                  <a:extLst>
                    <a:ext uri="{9D8B030D-6E8A-4147-A177-3AD203B41FA5}">
                      <a16:colId xmlns:a16="http://schemas.microsoft.com/office/drawing/2014/main" val="3664696276"/>
                    </a:ext>
                  </a:extLst>
                </a:gridCol>
              </a:tblGrid>
              <a:tr h="605886"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정확도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민감도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리드타임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Parameters</a:t>
                      </a:r>
                      <a:endParaRPr lang="ko-KR" altLang="en-US" sz="20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DNN</a:t>
                      </a:r>
                      <a:endParaRPr lang="ko-KR" altLang="en-US" sz="20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98.96 % (5020/5073)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99.74 % (2338/2344)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98.28 % (2682/2729)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360.15</a:t>
                      </a:r>
                      <a:br>
                        <a:rPr lang="en-US" altLang="ko-KR" sz="200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200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227.57 ms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5 k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245589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TinyCNN</a:t>
                      </a:r>
                      <a:endParaRPr lang="ko-KR" altLang="en-US" sz="20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98.07 % (4975/5073)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FF7C80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96.41 % (2631/2729)</a:t>
                      </a:r>
                      <a:endParaRPr lang="ko-KR" altLang="en-US" sz="2000" b="0" kern="1200" dirty="0">
                        <a:solidFill>
                          <a:srgbClr val="FF7C8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398.75</a:t>
                      </a:r>
                      <a:b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208.38 ms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0.6 k</a:t>
                      </a:r>
                      <a:endParaRPr lang="ko-KR" altLang="en-US" sz="20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942084"/>
                  </a:ext>
                </a:extLst>
              </a:tr>
            </a:tbl>
          </a:graphicData>
        </a:graphic>
      </p:graphicFrame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46DA814-86CD-4DF6-9CB0-57BF713CA38D}"/>
              </a:ext>
            </a:extLst>
          </p:cNvPr>
          <p:cNvSpPr/>
          <p:nvPr/>
        </p:nvSpPr>
        <p:spPr>
          <a:xfrm>
            <a:off x="9538243" y="1274614"/>
            <a:ext cx="1939382" cy="428621"/>
          </a:xfrm>
          <a:prstGeom prst="roundRect">
            <a:avLst/>
          </a:prstGeom>
          <a:solidFill>
            <a:srgbClr val="FF7C8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Conv2D(8, (1, 16))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BB17ED2-F18C-4440-94B1-E59F50F15F15}"/>
              </a:ext>
            </a:extLst>
          </p:cNvPr>
          <p:cNvSpPr/>
          <p:nvPr/>
        </p:nvSpPr>
        <p:spPr>
          <a:xfrm>
            <a:off x="9538242" y="1703235"/>
            <a:ext cx="1939381" cy="428621"/>
          </a:xfrm>
          <a:prstGeom prst="roundRect">
            <a:avLst/>
          </a:prstGeom>
          <a:solidFill>
            <a:srgbClr val="FF7C8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Conv2D(8, (6, 1))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79BED21-2621-4F78-8EF4-49268B47705E}"/>
              </a:ext>
            </a:extLst>
          </p:cNvPr>
          <p:cNvSpPr/>
          <p:nvPr/>
        </p:nvSpPr>
        <p:spPr>
          <a:xfrm>
            <a:off x="9551201" y="555362"/>
            <a:ext cx="1926422" cy="4286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Input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1A6C1CE4-B277-4612-A2FE-163F848F0182}"/>
              </a:ext>
            </a:extLst>
          </p:cNvPr>
          <p:cNvSpPr/>
          <p:nvPr/>
        </p:nvSpPr>
        <p:spPr>
          <a:xfrm>
            <a:off x="9551201" y="2425346"/>
            <a:ext cx="1926422" cy="4286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Output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94040737-C5F4-4D22-8B26-ECAC5018DCED}"/>
              </a:ext>
            </a:extLst>
          </p:cNvPr>
          <p:cNvSpPr/>
          <p:nvPr/>
        </p:nvSpPr>
        <p:spPr>
          <a:xfrm>
            <a:off x="10439020" y="1032585"/>
            <a:ext cx="150784" cy="170788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69DFD5D5-0C36-4E36-BEFF-8AEDE1BFB362}"/>
              </a:ext>
            </a:extLst>
          </p:cNvPr>
          <p:cNvSpPr/>
          <p:nvPr/>
        </p:nvSpPr>
        <p:spPr>
          <a:xfrm>
            <a:off x="10439020" y="2212232"/>
            <a:ext cx="150784" cy="170788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5DC9B-CB63-4D97-8D5F-007D1A7B1BC5}"/>
              </a:ext>
            </a:extLst>
          </p:cNvPr>
          <p:cNvSpPr txBox="1"/>
          <p:nvPr/>
        </p:nvSpPr>
        <p:spPr>
          <a:xfrm>
            <a:off x="7715251" y="1304258"/>
            <a:ext cx="162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시간적 특징 추출</a:t>
            </a:r>
            <a:endParaRPr lang="ko-KR" altLang="en-US" dirty="0">
              <a:solidFill>
                <a:srgbClr val="FF7C8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0E6C93-8E99-4DA7-96C3-45BFC9BB6FA9}"/>
              </a:ext>
            </a:extLst>
          </p:cNvPr>
          <p:cNvSpPr txBox="1"/>
          <p:nvPr/>
        </p:nvSpPr>
        <p:spPr>
          <a:xfrm>
            <a:off x="7715251" y="1718404"/>
            <a:ext cx="162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공간적 특징 추출</a:t>
            </a:r>
          </a:p>
        </p:txBody>
      </p:sp>
    </p:spTree>
    <p:extLst>
      <p:ext uri="{BB962C8B-B14F-4D97-AF65-F5344CB8AC3E}">
        <p14:creationId xmlns:p14="http://schemas.microsoft.com/office/powerpoint/2010/main" val="292388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3600" y="630000"/>
            <a:ext cx="6692858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01.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기반 검출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  <a:sym typeface="Wingdings" panose="05000000000000000000" pitchFamily="2" charset="2"/>
              </a:rPr>
              <a:t>-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advanced TinyCNN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363600" y="1416471"/>
            <a:ext cx="8663475" cy="264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샘플링 속도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50 Hz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데이터셋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K-FALL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공용데이터셋 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&amp;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연대 제공 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MCU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데이터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특징</a:t>
            </a:r>
            <a:endParaRPr lang="en-US" altLang="ko-KR" sz="2400" dirty="0">
              <a:solidFill>
                <a:schemeClr val="accent5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MobileNet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의 주요 구조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(</a:t>
            </a: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depthwise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separable convolution)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적용</a:t>
            </a:r>
            <a:b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</a:b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하여 더 </a:t>
            </a:r>
            <a:r>
              <a:rPr lang="ko-KR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적은 용량 확보 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-&gt; layer</a:t>
            </a:r>
            <a:r>
              <a:rPr lang="ko-KR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를 더 깊게 쌓음 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-&gt; </a:t>
            </a:r>
            <a:r>
              <a:rPr lang="ko-KR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성능 증가</a:t>
            </a:r>
            <a:endParaRPr lang="en-US" altLang="ko-KR" sz="200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MCU </a:t>
            </a:r>
            <a:r>
              <a:rPr lang="ko-KR" altLang="en-US" sz="2000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데이터에 적용하니 성능 감소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DDE90A47-50C5-4221-BDD7-5FC7CDF0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942601"/>
              </p:ext>
            </p:extLst>
          </p:nvPr>
        </p:nvGraphicFramePr>
        <p:xfrm>
          <a:off x="1269932" y="4094096"/>
          <a:ext cx="9836219" cy="27090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0402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1608816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3842934732"/>
                    </a:ext>
                  </a:extLst>
                </a:gridCol>
                <a:gridCol w="1562101">
                  <a:extLst>
                    <a:ext uri="{9D8B030D-6E8A-4147-A177-3AD203B41FA5}">
                      <a16:colId xmlns:a16="http://schemas.microsoft.com/office/drawing/2014/main" val="3664696276"/>
                    </a:ext>
                  </a:extLst>
                </a:gridCol>
              </a:tblGrid>
              <a:tr h="605886"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정확도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민감도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리드타임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Parameters</a:t>
                      </a:r>
                      <a:endParaRPr lang="ko-KR" altLang="en-US" sz="20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TinyCNN</a:t>
                      </a:r>
                      <a:endParaRPr lang="ko-KR" altLang="en-US" sz="20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98.07 % (4975/5073)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96.41 % (2631/2729)</a:t>
                      </a:r>
                      <a:endParaRPr lang="ko-KR" altLang="en-US" sz="20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398.75 ± </a:t>
                      </a:r>
                      <a:r>
                        <a:rPr lang="en-US" altLang="ko-KR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208.38 ms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0.6 k</a:t>
                      </a:r>
                      <a:endParaRPr lang="ko-KR" altLang="en-US" sz="20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942084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Advanced TinyCNN</a:t>
                      </a:r>
                      <a:endParaRPr lang="ko-KR" altLang="en-US" sz="20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98.70 % (5007/5073)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99.62 % (2335/2344)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97.91 % (2672/2729)</a:t>
                      </a:r>
                      <a:endParaRPr lang="ko-KR" altLang="en-US" sz="20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308.55 ± </a:t>
                      </a:r>
                      <a:r>
                        <a:rPr lang="en-US" altLang="ko-KR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236.71 ms</a:t>
                      </a:r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1.4 k</a:t>
                      </a:r>
                      <a:endParaRPr lang="ko-KR" altLang="en-US" sz="20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727212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연대 데이터 </a:t>
                      </a:r>
                      <a:b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11</a:t>
                      </a:r>
                      <a:r>
                        <a:rPr lang="ko-KR" altLang="en-US" sz="20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명 평가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86.18 % (711/825)</a:t>
                      </a:r>
                      <a:endParaRPr lang="ko-KR" altLang="en-US" sz="20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99.17 % (360/363)</a:t>
                      </a:r>
                      <a:endParaRPr lang="ko-KR" altLang="en-US" sz="20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kern="1200" dirty="0">
                          <a:solidFill>
                            <a:srgbClr val="FF7C80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75.97 % (351/462)</a:t>
                      </a:r>
                      <a:endParaRPr lang="ko-KR" altLang="en-US" sz="2000" b="0" kern="1200" dirty="0">
                        <a:solidFill>
                          <a:srgbClr val="FF7C8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928202"/>
                  </a:ext>
                </a:extLst>
              </a:tr>
            </a:tbl>
          </a:graphicData>
        </a:graphic>
      </p:graphicFrame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BB17ED2-F18C-4440-94B1-E59F50F15F15}"/>
              </a:ext>
            </a:extLst>
          </p:cNvPr>
          <p:cNvSpPr/>
          <p:nvPr/>
        </p:nvSpPr>
        <p:spPr>
          <a:xfrm>
            <a:off x="9261831" y="1693525"/>
            <a:ext cx="2470548" cy="428621"/>
          </a:xfrm>
          <a:prstGeom prst="roundRect">
            <a:avLst/>
          </a:prstGeom>
          <a:solidFill>
            <a:srgbClr val="FF7C8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Conv2D(16, (1, 1))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79BED21-2621-4F78-8EF4-49268B47705E}"/>
              </a:ext>
            </a:extLst>
          </p:cNvPr>
          <p:cNvSpPr/>
          <p:nvPr/>
        </p:nvSpPr>
        <p:spPr>
          <a:xfrm>
            <a:off x="9551201" y="555362"/>
            <a:ext cx="1926422" cy="4286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Input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1A6C1CE4-B277-4612-A2FE-163F848F0182}"/>
              </a:ext>
            </a:extLst>
          </p:cNvPr>
          <p:cNvSpPr/>
          <p:nvPr/>
        </p:nvSpPr>
        <p:spPr>
          <a:xfrm>
            <a:off x="9533894" y="3320796"/>
            <a:ext cx="1926422" cy="4286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Output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94040737-C5F4-4D22-8B26-ECAC5018DCED}"/>
              </a:ext>
            </a:extLst>
          </p:cNvPr>
          <p:cNvSpPr/>
          <p:nvPr/>
        </p:nvSpPr>
        <p:spPr>
          <a:xfrm>
            <a:off x="10439020" y="1032585"/>
            <a:ext cx="150784" cy="170788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69DFD5D5-0C36-4E36-BEFF-8AEDE1BFB362}"/>
              </a:ext>
            </a:extLst>
          </p:cNvPr>
          <p:cNvSpPr/>
          <p:nvPr/>
        </p:nvSpPr>
        <p:spPr>
          <a:xfrm>
            <a:off x="10421713" y="3107682"/>
            <a:ext cx="150784" cy="170788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5DC9B-CB63-4D97-8D5F-007D1A7B1BC5}"/>
              </a:ext>
            </a:extLst>
          </p:cNvPr>
          <p:cNvSpPr txBox="1"/>
          <p:nvPr/>
        </p:nvSpPr>
        <p:spPr>
          <a:xfrm>
            <a:off x="7608120" y="1256120"/>
            <a:ext cx="162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시간적 특징 추출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0E6C93-8E99-4DA7-96C3-45BFC9BB6FA9}"/>
              </a:ext>
            </a:extLst>
          </p:cNvPr>
          <p:cNvSpPr txBox="1"/>
          <p:nvPr/>
        </p:nvSpPr>
        <p:spPr>
          <a:xfrm>
            <a:off x="7608120" y="2205738"/>
            <a:ext cx="162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공간적 특징 추출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D4F7EE6-6EC6-4A12-AE99-D5D4D618247C}"/>
              </a:ext>
            </a:extLst>
          </p:cNvPr>
          <p:cNvSpPr/>
          <p:nvPr/>
        </p:nvSpPr>
        <p:spPr>
          <a:xfrm>
            <a:off x="9258300" y="2148831"/>
            <a:ext cx="2470548" cy="4286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DepthwiseConv2D(6, 1)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76F5EFB1-C558-4B44-A4D2-B2B2E247B79C}"/>
              </a:ext>
            </a:extLst>
          </p:cNvPr>
          <p:cNvSpPr/>
          <p:nvPr/>
        </p:nvSpPr>
        <p:spPr>
          <a:xfrm>
            <a:off x="9235850" y="2588444"/>
            <a:ext cx="2470547" cy="428621"/>
          </a:xfrm>
          <a:prstGeom prst="roundRect">
            <a:avLst/>
          </a:prstGeom>
          <a:solidFill>
            <a:srgbClr val="FF7C8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Conv2D(16, (1, 1))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8E8185F-402C-4457-87DA-4E04D33D1F03}"/>
              </a:ext>
            </a:extLst>
          </p:cNvPr>
          <p:cNvSpPr/>
          <p:nvPr/>
        </p:nvSpPr>
        <p:spPr>
          <a:xfrm>
            <a:off x="9279136" y="1235695"/>
            <a:ext cx="2470549" cy="4286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DepthwiseConv2D(1, 8)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E40314-975E-42C9-9F84-E2F42C8E6E78}"/>
              </a:ext>
            </a:extLst>
          </p:cNvPr>
          <p:cNvSpPr txBox="1"/>
          <p:nvPr/>
        </p:nvSpPr>
        <p:spPr>
          <a:xfrm>
            <a:off x="7608120" y="1693525"/>
            <a:ext cx="162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필터 수 증가</a:t>
            </a:r>
            <a:endParaRPr lang="ko-KR" altLang="en-US" dirty="0">
              <a:solidFill>
                <a:srgbClr val="FF7C8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3D98B3-45D2-4BD4-B3E7-5A53C2178FCB}"/>
              </a:ext>
            </a:extLst>
          </p:cNvPr>
          <p:cNvSpPr txBox="1"/>
          <p:nvPr/>
        </p:nvSpPr>
        <p:spPr>
          <a:xfrm>
            <a:off x="7630570" y="2608020"/>
            <a:ext cx="162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필터 수 증가</a:t>
            </a:r>
            <a:endParaRPr lang="ko-KR" altLang="en-US" dirty="0">
              <a:solidFill>
                <a:srgbClr val="FF7C8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37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3600" y="630000"/>
            <a:ext cx="7447552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01.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기반 검출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  <a:sym typeface="Wingdings" panose="05000000000000000000" pitchFamily="2" charset="2"/>
              </a:rPr>
              <a:t>-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advanced TinyCNN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포팅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363600" y="1416471"/>
            <a:ext cx="10856850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개발된 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advanced TinyCNN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모델 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MCU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포팅 진행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포팅은 가능하지만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, 1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회 추론하는데 소요시간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(latency)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가 너무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오래걸림</a:t>
            </a:r>
            <a:endParaRPr lang="ko-KR" altLang="en-US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D59A18B-05ED-4474-80B0-3746E490E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630064"/>
              </p:ext>
            </p:extLst>
          </p:nvPr>
        </p:nvGraphicFramePr>
        <p:xfrm>
          <a:off x="895118" y="2553807"/>
          <a:ext cx="9535310" cy="3901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8682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927396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2340357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</a:tblGrid>
              <a:tr h="321064"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Pretendard ExtraBold" panose="02000903000000020004" pitchFamily="50" charset="-127"/>
                        </a:rPr>
                        <a:t>Advanced </a:t>
                      </a:r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TinyCNN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DNN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diff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5680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5000</a:t>
                      </a:r>
                      <a:r>
                        <a:rPr lang="ko-KR" alt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번 추론 </a:t>
                      </a:r>
                      <a:r>
                        <a:rPr lang="en-US" altLang="ko-KR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origin_model</a:t>
                      </a:r>
                      <a:r>
                        <a:rPr 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508.8007 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489.5283 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약 </a:t>
                      </a:r>
                      <a:r>
                        <a:rPr lang="en-US" altLang="ko-KR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19.27</a:t>
                      </a:r>
                      <a:r>
                        <a:rPr lang="ko-KR" altLang="en-US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초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942084"/>
                  </a:ext>
                </a:extLst>
              </a:tr>
              <a:tr h="5680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5000</a:t>
                      </a:r>
                      <a:r>
                        <a:rPr lang="ko-KR" altLang="en-US" sz="200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번 추론 </a:t>
                      </a:r>
                      <a:r>
                        <a:rPr lang="en-US" altLang="ko-KR" sz="200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en-US" sz="200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TFLite_model)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6.709 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3.24 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약 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2.07</a:t>
                      </a:r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727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</a:t>
                      </a:r>
                      <a:r>
                        <a:rPr lang="ko-KR" alt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번 추론</a:t>
                      </a:r>
                      <a:br>
                        <a:rPr lang="ko-KR" alt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TFLite_model</a:t>
                      </a:r>
                      <a:r>
                        <a:rPr 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&amp; </a:t>
                      </a:r>
                      <a:br>
                        <a:rPr 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CPU(C language))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24.0 ms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0.062 ms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약 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387</a:t>
                      </a:r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928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</a:t>
                      </a:r>
                      <a:r>
                        <a:rPr lang="ko-KR" alt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번 추론</a:t>
                      </a:r>
                      <a:br>
                        <a:rPr lang="ko-KR" alt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TFLite_model</a:t>
                      </a:r>
                      <a:r>
                        <a:rPr 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&amp; MCU)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1063 ms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2.882 ms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약 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368</a:t>
                      </a:r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379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FLOPs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583,416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11,842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약 </a:t>
                      </a:r>
                      <a:r>
                        <a:rPr lang="en-US" altLang="ko-KR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49</a:t>
                      </a:r>
                      <a:r>
                        <a:rPr lang="ko-KR" altLang="en-US" sz="20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756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14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363600" y="630000"/>
            <a:ext cx="6289863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01.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딥러닝 기반 검출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3200" spc="-3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지식증류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(KD)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적용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AD731-4076-4921-9AEF-3A66316D8058}"/>
              </a:ext>
            </a:extLst>
          </p:cNvPr>
          <p:cNvSpPr txBox="1"/>
          <p:nvPr/>
        </p:nvSpPr>
        <p:spPr>
          <a:xfrm>
            <a:off x="363600" y="1416471"/>
            <a:ext cx="10856850" cy="115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Teacher model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과 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Student model </a:t>
            </a: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선정</a:t>
            </a:r>
            <a:r>
              <a:rPr lang="en-US" altLang="ko-KR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Teacher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model: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TinyCNN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의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layer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를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3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배로 쌓은 모델을 훈련시킨 뒤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,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전이학습 진행한 모델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Student model: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기존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DNN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에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layer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를 하나 더 늘린 모델</a:t>
            </a:r>
          </a:p>
        </p:txBody>
      </p:sp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5DE0D103-7AEE-462A-BEFC-60E306CAE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032907"/>
              </p:ext>
            </p:extLst>
          </p:nvPr>
        </p:nvGraphicFramePr>
        <p:xfrm>
          <a:off x="623614" y="2880633"/>
          <a:ext cx="10940198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5673">
                  <a:extLst>
                    <a:ext uri="{9D8B030D-6E8A-4147-A177-3AD203B41FA5}">
                      <a16:colId xmlns:a16="http://schemas.microsoft.com/office/drawing/2014/main" val="3718206081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22165597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142396219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24185805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3842934732"/>
                    </a:ext>
                  </a:extLst>
                </a:gridCol>
                <a:gridCol w="1397063">
                  <a:extLst>
                    <a:ext uri="{9D8B030D-6E8A-4147-A177-3AD203B41FA5}">
                      <a16:colId xmlns:a16="http://schemas.microsoft.com/office/drawing/2014/main" val="3664696276"/>
                    </a:ext>
                  </a:extLst>
                </a:gridCol>
                <a:gridCol w="974662">
                  <a:extLst>
                    <a:ext uri="{9D8B030D-6E8A-4147-A177-3AD203B41FA5}">
                      <a16:colId xmlns:a16="http://schemas.microsoft.com/office/drawing/2014/main" val="608746883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871786608"/>
                    </a:ext>
                  </a:extLst>
                </a:gridCol>
              </a:tblGrid>
              <a:tr h="605886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정확도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민감도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리드타임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Parameters</a:t>
                      </a:r>
                      <a:endParaRPr lang="ko-KR" altLang="en-US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FLOPs</a:t>
                      </a:r>
                      <a:endParaRPr lang="ko-KR" altLang="en-US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err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Soso</a:t>
                      </a:r>
                      <a:endParaRPr lang="en-US" altLang="ko-KR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800" b="1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(~100ms)</a:t>
                      </a:r>
                      <a:endParaRPr lang="ko-KR" altLang="en-US" sz="1800" b="1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50397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Teacher</a:t>
                      </a:r>
                      <a:b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en-US" altLang="ko-KR" sz="1800" b="0" dirty="0" err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Kfall</a:t>
                      </a: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)</a:t>
                      </a:r>
                      <a:endParaRPr lang="ko-KR" altLang="en-US" sz="18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99.05% (5025/5073)</a:t>
                      </a:r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98.24% (2681/2729)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612.16 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252.92 ms</a:t>
                      </a:r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 k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2,666 k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8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942084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Teacher</a:t>
                      </a:r>
                      <a:b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ko-KR" altLang="en-US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연대</a:t>
                      </a: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)</a:t>
                      </a:r>
                      <a:endParaRPr lang="ko-KR" altLang="en-US" sz="18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96.73 % </a:t>
                      </a:r>
                      <a:b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(798/825)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99.72 %</a:t>
                      </a:r>
                      <a:b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(362/363)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94.37 %</a:t>
                      </a:r>
                      <a:b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(436/462)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403283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Student(KD)</a:t>
                      </a:r>
                      <a:b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en-US" altLang="ko-KR" sz="1800" b="0" dirty="0" err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Kfall</a:t>
                      </a: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)</a:t>
                      </a:r>
                      <a:endParaRPr lang="ko-KR" altLang="en-US" sz="18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98.97 % (5021/5073)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100.00 % (2344/2344)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98.09 % (2677/2729)</a:t>
                      </a:r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526.72 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±</a:t>
                      </a:r>
                      <a:r>
                        <a:rPr lang="en-US" altLang="ko-KR" sz="18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236.32 ms</a:t>
                      </a:r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8 k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16 k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23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727212"/>
                  </a:ext>
                </a:extLst>
              </a:tr>
              <a:tr h="605886">
                <a:tc>
                  <a:txBody>
                    <a:bodyPr/>
                    <a:lstStyle/>
                    <a:p>
                      <a:pPr marL="0" marR="0" lvl="0" indent="0" algn="ctr" defTabSz="121923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Student(KD)</a:t>
                      </a:r>
                      <a:br>
                        <a:rPr lang="en-US" altLang="ko-KR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</a:br>
                      <a:r>
                        <a:rPr lang="ko-KR" altLang="en-US" sz="18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연대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97.33 % </a:t>
                      </a:r>
                      <a:b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(803/825)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99.72 %</a:t>
                      </a:r>
                      <a:b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1800" b="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(362/363)</a:t>
                      </a:r>
                      <a:endParaRPr lang="ko-KR" altLang="en-US" sz="1800" b="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95.45 %</a:t>
                      </a:r>
                      <a:b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</a:br>
                      <a:r>
                        <a:rPr lang="en-US" altLang="ko-KR" sz="1800" b="0" kern="1200" dirty="0">
                          <a:solidFill>
                            <a:schemeClr val="tx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(441/462)</a:t>
                      </a:r>
                      <a:endParaRPr lang="ko-KR" altLang="en-US" sz="1800" b="0" kern="1200" dirty="0">
                        <a:solidFill>
                          <a:schemeClr val="tx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rgbClr val="0070C0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928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77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D246FBF-B3EF-4135-96D9-7F43A33081D8}"/>
              </a:ext>
            </a:extLst>
          </p:cNvPr>
          <p:cNvSpPr/>
          <p:nvPr/>
        </p:nvSpPr>
        <p:spPr>
          <a:xfrm>
            <a:off x="363600" y="630000"/>
            <a:ext cx="3023585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02. 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하이브리드 검출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E3A385-A738-4B5A-B914-D5958FA91331}"/>
              </a:ext>
            </a:extLst>
          </p:cNvPr>
          <p:cNvSpPr txBox="1"/>
          <p:nvPr/>
        </p:nvSpPr>
        <p:spPr>
          <a:xfrm>
            <a:off x="363600" y="1416471"/>
            <a:ext cx="10856850" cy="145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간단하면서 낙상의 특징을 잘 나타내는 특성값 선정</a:t>
            </a:r>
            <a:endParaRPr lang="en-US" altLang="ko-KR" sz="24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Asvm_mean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낙하하면서 </a:t>
            </a:r>
            <a:r>
              <a:rPr lang="ko-KR" altLang="en-US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무중량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상태에 가까워져 점차 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0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이 되는 성질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Gsvm_mean</a:t>
            </a: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낙상 과정에서 회전을 반영하는 성질</a:t>
            </a:r>
            <a:endParaRPr lang="en-US" altLang="ko-KR" sz="2000" dirty="0"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SNR: </a:t>
            </a:r>
            <a:r>
              <a:rPr lang="ko-KR" altLang="en-US" sz="2000" dirty="0"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낙하하는 동안은 노이즈가 줄어들 것이라는 가정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6659EB0-386E-49E9-8F87-79D7E88A91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002" y="2875332"/>
            <a:ext cx="8499887" cy="274513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36F38A1-2852-401A-BAD3-2AE928B71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7415" y="5470166"/>
            <a:ext cx="7850471" cy="138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0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사용자 지정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499E"/>
      </a:accent1>
      <a:accent2>
        <a:srgbClr val="C0D60C"/>
      </a:accent2>
      <a:accent3>
        <a:srgbClr val="F49100"/>
      </a:accent3>
      <a:accent4>
        <a:srgbClr val="10CF9B"/>
      </a:accent4>
      <a:accent5>
        <a:srgbClr val="009DD9"/>
      </a:accent5>
      <a:accent6>
        <a:srgbClr val="A5C249"/>
      </a:accent6>
      <a:hlink>
        <a:srgbClr val="F49100"/>
      </a:hlink>
      <a:folHlink>
        <a:srgbClr val="85DFD0"/>
      </a:folHlink>
    </a:clrScheme>
    <a:fontScheme name="사용자 지정 2">
      <a:majorFont>
        <a:latin typeface="Rajdhani SemiBold"/>
        <a:ea typeface="넥슨 풋볼고딕 L"/>
        <a:cs typeface=""/>
      </a:majorFont>
      <a:minorFont>
        <a:latin typeface="Roboto Light"/>
        <a:ea typeface="Noto Sans KR Light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2512</TotalTime>
  <Words>1167</Words>
  <Application>Microsoft Office PowerPoint</Application>
  <PresentationFormat>와이드스크린</PresentationFormat>
  <Paragraphs>262</Paragraphs>
  <Slides>14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6" baseType="lpstr">
      <vt:lpstr>Roboto Medium</vt:lpstr>
      <vt:lpstr>Noto Sans KR Medium</vt:lpstr>
      <vt:lpstr>Roboto Black</vt:lpstr>
      <vt:lpstr>Pretendard ExtraBold</vt:lpstr>
      <vt:lpstr>배달의민족 주아</vt:lpstr>
      <vt:lpstr>Roboto</vt:lpstr>
      <vt:lpstr>Roboto Light</vt:lpstr>
      <vt:lpstr>Calibri</vt:lpstr>
      <vt:lpstr>맑은 고딕</vt:lpstr>
      <vt:lpstr>Wingdings</vt:lpstr>
      <vt:lpstr>Arial</vt:lpstr>
      <vt:lpstr>Тема Office</vt:lpstr>
      <vt:lpstr>PowerPoint 프레젠테이션</vt:lpstr>
      <vt:lpstr>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 daniel</dc:creator>
  <cp:lastModifiedBy>Bummo Koo</cp:lastModifiedBy>
  <cp:revision>134</cp:revision>
  <dcterms:created xsi:type="dcterms:W3CDTF">2021-03-22T14:57:48Z</dcterms:created>
  <dcterms:modified xsi:type="dcterms:W3CDTF">2024-08-13T06:46:14Z</dcterms:modified>
</cp:coreProperties>
</file>